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Open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OpenSans-bold.fntdata"/><Relationship Id="rId14" Type="http://schemas.openxmlformats.org/officeDocument/2006/relationships/font" Target="fonts/OpenSans-regular.fntdata"/><Relationship Id="rId17" Type="http://schemas.openxmlformats.org/officeDocument/2006/relationships/font" Target="fonts/OpenSans-boldItalic.fntdata"/><Relationship Id="rId16" Type="http://schemas.openxmlformats.org/officeDocument/2006/relationships/font" Target="fonts/OpenSans-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QlQ-MEZgRGY"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t>Introduce the lesson. Tell students that today they will be learning about how the climate is changing in the Great Basin.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6bae787fa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6bae787f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students if they know the difference between weather and climate. Have students brainstorm words they associate with weather (eg: forecast, rain, sun, snow). Then, explain the difference (weather refers to the conditions at a given time or day, climate refers to weather patterns over time). Students may understand the idea better if you suggest that weather + weather + weather + years/decades of </a:t>
            </a:r>
            <a:r>
              <a:rPr lang="en"/>
              <a:t>weather</a:t>
            </a:r>
            <a:r>
              <a:rPr lang="en"/>
              <a:t> = climate.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16bae787fa9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16bae787fa9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Explain to students that weather forecasts look at what will happen at a specific location at a certain day or time. Weather can change very quickly. Climate changes very </a:t>
            </a:r>
            <a:r>
              <a:rPr lang="en"/>
              <a:t>slowly</a:t>
            </a:r>
            <a:r>
              <a:rPr lang="en"/>
              <a:t>, </a:t>
            </a:r>
            <a:r>
              <a:rPr lang="en"/>
              <a:t>because</a:t>
            </a:r>
            <a:r>
              <a:rPr lang="en"/>
              <a:t> it looks at what happens in a specific location over a very long period. For example, a desert may get rain one day but not the next - that’s weather. The same desert may get 10 </a:t>
            </a:r>
            <a:r>
              <a:rPr lang="en"/>
              <a:t>inches of rain every single year - that’s climate. Explain the two photos to students - the weather photo shows the weather for Ely for a few days. The climate photo shows the average temperature for Ely for the whole year - a number that is calculated using data from many, many years.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Graph Credit: El Dorado Weather</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6bae787fa9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6bae787fa9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Show students this video: </a:t>
            </a:r>
            <a:r>
              <a:rPr lang="en" u="sng">
                <a:solidFill>
                  <a:schemeClr val="hlink"/>
                </a:solidFill>
                <a:hlinkClick r:id="rId2"/>
              </a:rPr>
              <a:t>https://www.youtube.com/watch?v=QlQ-MEZgRGY</a:t>
            </a:r>
            <a:endParaRPr/>
          </a:p>
          <a:p>
            <a:pPr indent="0" lvl="0" marL="0" rtl="0" algn="l">
              <a:spcBef>
                <a:spcPts val="0"/>
              </a:spcBef>
              <a:spcAft>
                <a:spcPts val="0"/>
              </a:spcAft>
              <a:buNone/>
            </a:pPr>
            <a:r>
              <a:rPr lang="en"/>
              <a:t>You can preview the video by telling students that they’re going to learn what climate change is. You may warn students that the video moves a little bit quickly, but they don’t need to get every detail, just the idea.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6bae787fa9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16bae787fa9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The mechanism of climate change can be explained to students in fairly simple terms. Humans burn fossil fuels such as coal, oil, and natural gas, they release Carbon dioxide and other greenhouse gasses into the atmosphere. These gasses create a “blanket.” When solar radiation reaches the earth’s surface, some of it is reflected back into the atmosphere. Some of this solar radiation is then “trapped” by the blanket of greenhouse gasses. This is called the “greenhouse effect.” Climate change includes all of the impacts created by this trapped solar radiation. The impacts of climate change can vary widely by location. Use the diagram above to visualize climate change.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Image: Earth.org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6bae787fa9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6bae787fa9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Ask students to remember from the video and what they just discussed- how do humans contribute to climate change?  Create a brainstormed list of ways that humans emit greenhouse gasses. Use the graph above to help students brainstorm. For example - if it says “electricity and heat”, what does that mean?  Then, introduce students to ways that humans can help with climate change. Have students come up with their own answers, pair and share, and then come back to the class.  Their answers can be inspired by doing the opposite of the things they listed before.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Image: University of California</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6bae787fa9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16bae787fa9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Explain to students that climate change will have different impacts all over the world. In the Great Basin, it will cause severe droughts. Use the paragraph of information </a:t>
            </a:r>
            <a:r>
              <a:rPr lang="en"/>
              <a:t>below</a:t>
            </a:r>
            <a:r>
              <a:rPr lang="en"/>
              <a:t> if you need to </a:t>
            </a:r>
            <a:r>
              <a:rPr lang="en"/>
              <a:t>reference it for information about the impacts of drought. Ask students if they know what droughts are. Have they heard the word before? Define the word drought. Help students interpret this map of drought in Nevada.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the Great Basin region, drought will be one of the most severe impacts of climate change. This severe drought will have impacts on many aspects of life in the Great Basin. Species will be at risk due to lack of water and decreased primary production by plants. Agriculture will be severely limited. Students who live in the Great Basin will likely already be aware of the concept of water scarcity. While it is important for students to understand the mechanics and impacts of climate change, this lesson does not need to be taught with a feeling of doom. Instead, it’s important to emphasize that humans have the agency to make good environmental choices and to conserve water.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drought.gov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16bae787fa9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16bae787fa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Tell students that they are going to conduct a water audit. Walk students through the worksheet. </a:t>
            </a:r>
            <a:endParaRPr/>
          </a:p>
          <a:p>
            <a:pPr indent="0" lvl="0" marL="0" rtl="0" algn="l">
              <a:spcBef>
                <a:spcPts val="0"/>
              </a:spcBef>
              <a:spcAft>
                <a:spcPts val="0"/>
              </a:spcAft>
              <a:buClr>
                <a:schemeClr val="dk1"/>
              </a:buClr>
              <a:buSzPts val="1100"/>
              <a:buFont typeface="Arial"/>
              <a:buNone/>
            </a:pPr>
            <a:r>
              <a:rPr lang="en"/>
              <a:t>Define the word “audit” simply for students: An audit is when you look at the way something works to see how it can be improved and what is working well. In this case, they will look at how much water their family uses. </a:t>
            </a:r>
            <a:endParaRPr/>
          </a:p>
          <a:p>
            <a:pPr indent="0" lvl="0" marL="0" rtl="0" algn="l">
              <a:spcBef>
                <a:spcPts val="0"/>
              </a:spcBef>
              <a:spcAft>
                <a:spcPts val="0"/>
              </a:spcAft>
              <a:buNone/>
            </a:pPr>
            <a:r>
              <a:rPr lang="en"/>
              <a:t>Have students complete the data collection portion of the water audit worksheet at home.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jp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youtube.com/watch?v=QlQ-MEZgRGY" TargetMode="Externa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D0CFCD"/>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32050" y="233650"/>
            <a:ext cx="8679900" cy="4676198"/>
          </a:xfrm>
          <a:prstGeom prst="rect">
            <a:avLst/>
          </a:prstGeom>
          <a:noFill/>
          <a:ln>
            <a:noFill/>
          </a:ln>
        </p:spPr>
      </p:pic>
      <p:sp>
        <p:nvSpPr>
          <p:cNvPr id="55" name="Google Shape;55;p13"/>
          <p:cNvSpPr txBox="1"/>
          <p:nvPr>
            <p:ph type="ctrTitle"/>
          </p:nvPr>
        </p:nvSpPr>
        <p:spPr>
          <a:xfrm>
            <a:off x="391350" y="233650"/>
            <a:ext cx="8520600" cy="17088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sz="4800">
                <a:solidFill>
                  <a:srgbClr val="00263A"/>
                </a:solidFill>
                <a:latin typeface="Open Sans"/>
                <a:ea typeface="Open Sans"/>
                <a:cs typeface="Open Sans"/>
                <a:sym typeface="Open Sans"/>
              </a:rPr>
              <a:t>Climate Change in the Great Basin</a:t>
            </a:r>
            <a:endParaRPr b="1" sz="4800">
              <a:solidFill>
                <a:srgbClr val="00263A"/>
              </a:solidFill>
              <a:latin typeface="Open Sans"/>
              <a:ea typeface="Open Sans"/>
              <a:cs typeface="Open Sans"/>
              <a:sym typeface="Open Sans"/>
            </a:endParaRPr>
          </a:p>
        </p:txBody>
      </p:sp>
      <p:pic>
        <p:nvPicPr>
          <p:cNvPr id="56" name="Google Shape;56;p13"/>
          <p:cNvPicPr preferRelativeResize="0"/>
          <p:nvPr/>
        </p:nvPicPr>
        <p:blipFill>
          <a:blip r:embed="rId4">
            <a:alphaModFix/>
          </a:blip>
          <a:stretch>
            <a:fillRect/>
          </a:stretch>
        </p:blipFill>
        <p:spPr>
          <a:xfrm>
            <a:off x="6155300" y="3374524"/>
            <a:ext cx="2756651" cy="15353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263A"/>
        </a:solidFill>
      </p:bgPr>
    </p:bg>
    <p:spTree>
      <p:nvGrpSpPr>
        <p:cNvPr id="60" name="Shape 60"/>
        <p:cNvGrpSpPr/>
        <p:nvPr/>
      </p:nvGrpSpPr>
      <p:grpSpPr>
        <a:xfrm>
          <a:off x="0" y="0"/>
          <a:ext cx="0" cy="0"/>
          <a:chOff x="0" y="0"/>
          <a:chExt cx="0" cy="0"/>
        </a:xfrm>
      </p:grpSpPr>
      <p:sp>
        <p:nvSpPr>
          <p:cNvPr id="61" name="Google Shape;61;p14"/>
          <p:cNvSpPr txBox="1"/>
          <p:nvPr>
            <p:ph type="title"/>
          </p:nvPr>
        </p:nvSpPr>
        <p:spPr>
          <a:xfrm>
            <a:off x="311700" y="3184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Open Sans"/>
                <a:ea typeface="Open Sans"/>
                <a:cs typeface="Open Sans"/>
                <a:sym typeface="Open Sans"/>
              </a:rPr>
              <a:t>What is “Climate”?  </a:t>
            </a:r>
            <a:endParaRPr b="1">
              <a:solidFill>
                <a:schemeClr val="lt1"/>
              </a:solidFill>
              <a:latin typeface="Open Sans"/>
              <a:ea typeface="Open Sans"/>
              <a:cs typeface="Open Sans"/>
              <a:sym typeface="Open Sans"/>
            </a:endParaRPr>
          </a:p>
        </p:txBody>
      </p:sp>
      <p:sp>
        <p:nvSpPr>
          <p:cNvPr id="62" name="Google Shape;62;p14"/>
          <p:cNvSpPr txBox="1"/>
          <p:nvPr/>
        </p:nvSpPr>
        <p:spPr>
          <a:xfrm>
            <a:off x="428625" y="1264450"/>
            <a:ext cx="847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lt1"/>
              </a:solidFill>
              <a:latin typeface="Open Sans"/>
              <a:ea typeface="Open Sans"/>
              <a:cs typeface="Open Sans"/>
              <a:sym typeface="Open Sans"/>
            </a:endParaRPr>
          </a:p>
        </p:txBody>
      </p:sp>
      <p:pic>
        <p:nvPicPr>
          <p:cNvPr id="63" name="Google Shape;63;p14"/>
          <p:cNvPicPr preferRelativeResize="0"/>
          <p:nvPr/>
        </p:nvPicPr>
        <p:blipFill>
          <a:blip r:embed="rId3">
            <a:alphaModFix/>
          </a:blip>
          <a:stretch>
            <a:fillRect/>
          </a:stretch>
        </p:blipFill>
        <p:spPr>
          <a:xfrm>
            <a:off x="340350" y="1859925"/>
            <a:ext cx="1014275" cy="1183325"/>
          </a:xfrm>
          <a:prstGeom prst="rect">
            <a:avLst/>
          </a:prstGeom>
          <a:noFill/>
          <a:ln>
            <a:noFill/>
          </a:ln>
        </p:spPr>
      </p:pic>
      <p:pic>
        <p:nvPicPr>
          <p:cNvPr id="64" name="Google Shape;64;p14"/>
          <p:cNvPicPr preferRelativeResize="0"/>
          <p:nvPr/>
        </p:nvPicPr>
        <p:blipFill>
          <a:blip r:embed="rId4">
            <a:alphaModFix/>
          </a:blip>
          <a:stretch>
            <a:fillRect/>
          </a:stretch>
        </p:blipFill>
        <p:spPr>
          <a:xfrm>
            <a:off x="1818800" y="1859922"/>
            <a:ext cx="1026708" cy="1183325"/>
          </a:xfrm>
          <a:prstGeom prst="rect">
            <a:avLst/>
          </a:prstGeom>
          <a:noFill/>
          <a:ln>
            <a:noFill/>
          </a:ln>
        </p:spPr>
      </p:pic>
      <p:pic>
        <p:nvPicPr>
          <p:cNvPr id="65" name="Google Shape;65;p14"/>
          <p:cNvPicPr preferRelativeResize="0"/>
          <p:nvPr/>
        </p:nvPicPr>
        <p:blipFill>
          <a:blip r:embed="rId5">
            <a:alphaModFix/>
          </a:blip>
          <a:stretch>
            <a:fillRect/>
          </a:stretch>
        </p:blipFill>
        <p:spPr>
          <a:xfrm>
            <a:off x="3245400" y="1859922"/>
            <a:ext cx="1066677" cy="1183325"/>
          </a:xfrm>
          <a:prstGeom prst="rect">
            <a:avLst/>
          </a:prstGeom>
          <a:noFill/>
          <a:ln>
            <a:noFill/>
          </a:ln>
        </p:spPr>
      </p:pic>
      <p:sp>
        <p:nvSpPr>
          <p:cNvPr id="66" name="Google Shape;66;p14"/>
          <p:cNvSpPr/>
          <p:nvPr/>
        </p:nvSpPr>
        <p:spPr>
          <a:xfrm>
            <a:off x="1404613" y="2251488"/>
            <a:ext cx="364200" cy="400200"/>
          </a:xfrm>
          <a:prstGeom prst="mathPlus">
            <a:avLst>
              <a:gd fmla="val 23520" name="adj1"/>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4"/>
          <p:cNvSpPr/>
          <p:nvPr/>
        </p:nvSpPr>
        <p:spPr>
          <a:xfrm>
            <a:off x="2895463" y="2251488"/>
            <a:ext cx="364200" cy="400200"/>
          </a:xfrm>
          <a:prstGeom prst="mathPlus">
            <a:avLst>
              <a:gd fmla="val 23520" name="adj1"/>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4"/>
          <p:cNvSpPr/>
          <p:nvPr/>
        </p:nvSpPr>
        <p:spPr>
          <a:xfrm>
            <a:off x="4329913" y="2251488"/>
            <a:ext cx="364200" cy="400200"/>
          </a:xfrm>
          <a:prstGeom prst="mathPlus">
            <a:avLst>
              <a:gd fmla="val 23520" name="adj1"/>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4"/>
          <p:cNvSpPr/>
          <p:nvPr/>
        </p:nvSpPr>
        <p:spPr>
          <a:xfrm>
            <a:off x="6067525" y="2328300"/>
            <a:ext cx="600000" cy="246600"/>
          </a:xfrm>
          <a:prstGeom prst="mathEqual">
            <a:avLst>
              <a:gd fmla="val 23520" name="adj1"/>
              <a:gd fmla="val 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4"/>
          <p:cNvSpPr txBox="1"/>
          <p:nvPr/>
        </p:nvSpPr>
        <p:spPr>
          <a:xfrm>
            <a:off x="6815150" y="2166900"/>
            <a:ext cx="1575300" cy="56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500">
                <a:solidFill>
                  <a:schemeClr val="lt1"/>
                </a:solidFill>
                <a:latin typeface="Open Sans"/>
                <a:ea typeface="Open Sans"/>
                <a:cs typeface="Open Sans"/>
                <a:sym typeface="Open Sans"/>
              </a:rPr>
              <a:t>CLIMATE</a:t>
            </a:r>
            <a:endParaRPr b="1" sz="2500">
              <a:solidFill>
                <a:schemeClr val="lt1"/>
              </a:solidFill>
              <a:latin typeface="Open Sans"/>
              <a:ea typeface="Open Sans"/>
              <a:cs typeface="Open Sans"/>
              <a:sym typeface="Open Sans"/>
            </a:endParaRPr>
          </a:p>
        </p:txBody>
      </p:sp>
      <p:sp>
        <p:nvSpPr>
          <p:cNvPr id="71" name="Google Shape;71;p14"/>
          <p:cNvSpPr txBox="1"/>
          <p:nvPr/>
        </p:nvSpPr>
        <p:spPr>
          <a:xfrm>
            <a:off x="4720975" y="2051400"/>
            <a:ext cx="13197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solidFill>
                  <a:schemeClr val="lt1"/>
                </a:solidFill>
                <a:latin typeface="Open Sans"/>
                <a:ea typeface="Open Sans"/>
                <a:cs typeface="Open Sans"/>
                <a:sym typeface="Open Sans"/>
              </a:rPr>
              <a:t>years of weather</a:t>
            </a:r>
            <a:endParaRPr b="1" sz="2000">
              <a:solidFill>
                <a:schemeClr val="lt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263A"/>
        </a:solidFill>
      </p:bgPr>
    </p:bg>
    <p:spTree>
      <p:nvGrpSpPr>
        <p:cNvPr id="75" name="Shape 75"/>
        <p:cNvGrpSpPr/>
        <p:nvPr/>
      </p:nvGrpSpPr>
      <p:grpSpPr>
        <a:xfrm>
          <a:off x="0" y="0"/>
          <a:ext cx="0" cy="0"/>
          <a:chOff x="0" y="0"/>
          <a:chExt cx="0" cy="0"/>
        </a:xfrm>
      </p:grpSpPr>
      <p:sp>
        <p:nvSpPr>
          <p:cNvPr id="76" name="Google Shape;76;p15"/>
          <p:cNvSpPr txBox="1"/>
          <p:nvPr>
            <p:ph type="title"/>
          </p:nvPr>
        </p:nvSpPr>
        <p:spPr>
          <a:xfrm>
            <a:off x="311700" y="3184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Open Sans"/>
                <a:ea typeface="Open Sans"/>
                <a:cs typeface="Open Sans"/>
                <a:sym typeface="Open Sans"/>
              </a:rPr>
              <a:t>Weather							Climate</a:t>
            </a:r>
            <a:endParaRPr b="1">
              <a:solidFill>
                <a:schemeClr val="lt1"/>
              </a:solidFill>
              <a:latin typeface="Open Sans"/>
              <a:ea typeface="Open Sans"/>
              <a:cs typeface="Open Sans"/>
              <a:sym typeface="Open Sans"/>
            </a:endParaRPr>
          </a:p>
        </p:txBody>
      </p:sp>
      <p:sp>
        <p:nvSpPr>
          <p:cNvPr id="77" name="Google Shape;77;p15"/>
          <p:cNvSpPr txBox="1"/>
          <p:nvPr/>
        </p:nvSpPr>
        <p:spPr>
          <a:xfrm>
            <a:off x="428625" y="1264450"/>
            <a:ext cx="847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lt1"/>
              </a:solidFill>
              <a:latin typeface="Open Sans"/>
              <a:ea typeface="Open Sans"/>
              <a:cs typeface="Open Sans"/>
              <a:sym typeface="Open Sans"/>
            </a:endParaRPr>
          </a:p>
        </p:txBody>
      </p:sp>
      <p:sp>
        <p:nvSpPr>
          <p:cNvPr id="78" name="Google Shape;78;p15"/>
          <p:cNvSpPr txBox="1"/>
          <p:nvPr/>
        </p:nvSpPr>
        <p:spPr>
          <a:xfrm>
            <a:off x="428625" y="1331150"/>
            <a:ext cx="3396900" cy="538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300">
                <a:solidFill>
                  <a:schemeClr val="lt1"/>
                </a:solidFill>
                <a:latin typeface="Open Sans"/>
                <a:ea typeface="Open Sans"/>
                <a:cs typeface="Open Sans"/>
                <a:sym typeface="Open Sans"/>
              </a:rPr>
              <a:t>Days, Hours, Weeks</a:t>
            </a:r>
            <a:endParaRPr sz="2300">
              <a:solidFill>
                <a:schemeClr val="lt1"/>
              </a:solidFill>
              <a:latin typeface="Open Sans"/>
              <a:ea typeface="Open Sans"/>
              <a:cs typeface="Open Sans"/>
              <a:sym typeface="Open Sans"/>
            </a:endParaRPr>
          </a:p>
        </p:txBody>
      </p:sp>
      <p:sp>
        <p:nvSpPr>
          <p:cNvPr id="79" name="Google Shape;79;p15"/>
          <p:cNvSpPr txBox="1"/>
          <p:nvPr/>
        </p:nvSpPr>
        <p:spPr>
          <a:xfrm>
            <a:off x="5435400" y="1331150"/>
            <a:ext cx="3396900" cy="538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300">
                <a:solidFill>
                  <a:schemeClr val="lt1"/>
                </a:solidFill>
                <a:latin typeface="Open Sans"/>
                <a:ea typeface="Open Sans"/>
                <a:cs typeface="Open Sans"/>
                <a:sym typeface="Open Sans"/>
              </a:rPr>
              <a:t>Years or longer</a:t>
            </a:r>
            <a:endParaRPr sz="2300">
              <a:solidFill>
                <a:schemeClr val="lt1"/>
              </a:solidFill>
              <a:latin typeface="Open Sans"/>
              <a:ea typeface="Open Sans"/>
              <a:cs typeface="Open Sans"/>
              <a:sym typeface="Open Sans"/>
            </a:endParaRPr>
          </a:p>
        </p:txBody>
      </p:sp>
      <p:pic>
        <p:nvPicPr>
          <p:cNvPr id="80" name="Google Shape;80;p15"/>
          <p:cNvPicPr preferRelativeResize="0"/>
          <p:nvPr/>
        </p:nvPicPr>
        <p:blipFill>
          <a:blip r:embed="rId3">
            <a:alphaModFix/>
          </a:blip>
          <a:stretch>
            <a:fillRect/>
          </a:stretch>
        </p:blipFill>
        <p:spPr>
          <a:xfrm>
            <a:off x="807625" y="2040850"/>
            <a:ext cx="2638889" cy="2968750"/>
          </a:xfrm>
          <a:prstGeom prst="rect">
            <a:avLst/>
          </a:prstGeom>
          <a:noFill/>
          <a:ln>
            <a:noFill/>
          </a:ln>
        </p:spPr>
      </p:pic>
      <p:pic>
        <p:nvPicPr>
          <p:cNvPr id="81" name="Google Shape;81;p15"/>
          <p:cNvPicPr preferRelativeResize="0"/>
          <p:nvPr/>
        </p:nvPicPr>
        <p:blipFill>
          <a:blip r:embed="rId4">
            <a:alphaModFix/>
          </a:blip>
          <a:stretch>
            <a:fillRect/>
          </a:stretch>
        </p:blipFill>
        <p:spPr>
          <a:xfrm>
            <a:off x="5681276" y="2258100"/>
            <a:ext cx="2905125" cy="1905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263A"/>
        </a:solidFill>
      </p:bgPr>
    </p:bg>
    <p:spTree>
      <p:nvGrpSpPr>
        <p:cNvPr id="85" name="Shape 85"/>
        <p:cNvGrpSpPr/>
        <p:nvPr/>
      </p:nvGrpSpPr>
      <p:grpSpPr>
        <a:xfrm>
          <a:off x="0" y="0"/>
          <a:ext cx="0" cy="0"/>
          <a:chOff x="0" y="0"/>
          <a:chExt cx="0" cy="0"/>
        </a:xfrm>
      </p:grpSpPr>
      <p:sp>
        <p:nvSpPr>
          <p:cNvPr id="86" name="Google Shape;86;p16"/>
          <p:cNvSpPr txBox="1"/>
          <p:nvPr/>
        </p:nvSpPr>
        <p:spPr>
          <a:xfrm>
            <a:off x="428625" y="1264450"/>
            <a:ext cx="847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lt1"/>
              </a:solidFill>
              <a:latin typeface="Open Sans"/>
              <a:ea typeface="Open Sans"/>
              <a:cs typeface="Open Sans"/>
              <a:sym typeface="Open Sans"/>
            </a:endParaRPr>
          </a:p>
        </p:txBody>
      </p:sp>
      <p:pic>
        <p:nvPicPr>
          <p:cNvPr descr="Everyone’s talking about climate change but what is our climate? And why is it changing?  Our climate has been changing much faster and there are many ways you and I can make a difference.&#10;&#10;Learn more about climate change and what you can do:&#10;https://www.canada.ca/en/services/environment/weather/climatechange.html&#10;https://www.climatekids.ca&#10;&#10;&#10;* * * * *  Transcript  * * * * *&#10;Everyone’s talking about climate change. &#10;But what is our climate? And why is it changing? &#10;Our climate is the earth’s normal weather, over a very long time. &#10;It usually takes hundreds, or thousands of years for the climate to change. &#10;But recently, our climate has been changing much faster. &#10;All these changes make life harder for our plants, animals, and for people around the world. &#10;And the biggest cause of climate change, is humans.  Including you and me. &#10;When we use fuel, like oil and gasoline, or remove forests to make room for cities or farms, we release greenhouse gases into our atmosphere. &#10;These greenhouse gasses cause our climate to get warmer. &#10;Normally, when the heat from the sun warms our planet, some of the heat reflects back into space.  But greenhouse gases act like a big blanket, holding some of it in. &#10;This extra heat can cause all sorts of problems for our planet; and the plants, animals and people who live here. &#10;Our ice and snow is melting faster. &#10;Our oceans are getting warmer, and higher. &#10;And our weather is becoming more extreme;  with more heat waves, heavy rainfalls and powerful hurricanes. &#10;Luckily, many countries around the world are working together to fight climate change. &#10;And there are lots easy ways you and I can help too. &#10;Like reusing things, instead of throwing them out;  instead of driving, ride your bike or take the bus;  use less electricity;  and eat food grown closer to home. &#10;You and I - we can make a difference. &#10;We can fight climate change." id="87" name="Google Shape;87;p16" title="What is Climate Change?">
            <a:hlinkClick r:id="rId3"/>
          </p:cNvPr>
          <p:cNvPicPr preferRelativeResize="0"/>
          <p:nvPr/>
        </p:nvPicPr>
        <p:blipFill>
          <a:blip r:embed="rId4">
            <a:alphaModFix/>
          </a:blip>
          <a:stretch>
            <a:fillRect/>
          </a:stretch>
        </p:blipFill>
        <p:spPr>
          <a:xfrm>
            <a:off x="1734000" y="372313"/>
            <a:ext cx="5865150" cy="43988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gtEl>
                                        <p:attrNameLst>
                                          <p:attrName>style.visibility</p:attrName>
                                        </p:attrNameLst>
                                      </p:cBhvr>
                                      <p:to>
                                        <p:strVal val="visible"/>
                                      </p:to>
                                    </p:set>
                                    <p:animEffect filter="fade" transition="in">
                                      <p:cBhvr>
                                        <p:cTn dur="1000"/>
                                        <p:tgtEl>
                                          <p:spTgt spid="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263A"/>
        </a:solidFill>
      </p:bgPr>
    </p:bg>
    <p:spTree>
      <p:nvGrpSpPr>
        <p:cNvPr id="91" name="Shape 91"/>
        <p:cNvGrpSpPr/>
        <p:nvPr/>
      </p:nvGrpSpPr>
      <p:grpSpPr>
        <a:xfrm>
          <a:off x="0" y="0"/>
          <a:ext cx="0" cy="0"/>
          <a:chOff x="0" y="0"/>
          <a:chExt cx="0" cy="0"/>
        </a:xfrm>
      </p:grpSpPr>
      <p:sp>
        <p:nvSpPr>
          <p:cNvPr id="92" name="Google Shape;92;p17"/>
          <p:cNvSpPr txBox="1"/>
          <p:nvPr/>
        </p:nvSpPr>
        <p:spPr>
          <a:xfrm>
            <a:off x="428625" y="1264450"/>
            <a:ext cx="847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lt1"/>
              </a:solidFill>
              <a:latin typeface="Open Sans"/>
              <a:ea typeface="Open Sans"/>
              <a:cs typeface="Open Sans"/>
              <a:sym typeface="Open Sans"/>
            </a:endParaRPr>
          </a:p>
        </p:txBody>
      </p:sp>
      <p:pic>
        <p:nvPicPr>
          <p:cNvPr id="93" name="Google Shape;93;p17"/>
          <p:cNvPicPr preferRelativeResize="0"/>
          <p:nvPr/>
        </p:nvPicPr>
        <p:blipFill>
          <a:blip r:embed="rId3">
            <a:alphaModFix/>
          </a:blip>
          <a:stretch>
            <a:fillRect/>
          </a:stretch>
        </p:blipFill>
        <p:spPr>
          <a:xfrm>
            <a:off x="773313" y="397000"/>
            <a:ext cx="7597374" cy="4349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263A"/>
        </a:solidFill>
      </p:bgPr>
    </p:bg>
    <p:spTree>
      <p:nvGrpSpPr>
        <p:cNvPr id="97" name="Shape 97"/>
        <p:cNvGrpSpPr/>
        <p:nvPr/>
      </p:nvGrpSpPr>
      <p:grpSpPr>
        <a:xfrm>
          <a:off x="0" y="0"/>
          <a:ext cx="0" cy="0"/>
          <a:chOff x="0" y="0"/>
          <a:chExt cx="0" cy="0"/>
        </a:xfrm>
      </p:grpSpPr>
      <p:sp>
        <p:nvSpPr>
          <p:cNvPr id="98" name="Google Shape;98;p18"/>
          <p:cNvSpPr txBox="1"/>
          <p:nvPr/>
        </p:nvSpPr>
        <p:spPr>
          <a:xfrm>
            <a:off x="428625" y="1264450"/>
            <a:ext cx="8475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lt1"/>
              </a:solidFill>
              <a:latin typeface="Open Sans"/>
              <a:ea typeface="Open Sans"/>
              <a:cs typeface="Open Sans"/>
              <a:sym typeface="Open Sans"/>
            </a:endParaRPr>
          </a:p>
        </p:txBody>
      </p:sp>
      <p:pic>
        <p:nvPicPr>
          <p:cNvPr id="99" name="Google Shape;99;p18"/>
          <p:cNvPicPr preferRelativeResize="0"/>
          <p:nvPr/>
        </p:nvPicPr>
        <p:blipFill>
          <a:blip r:embed="rId3">
            <a:alphaModFix/>
          </a:blip>
          <a:stretch>
            <a:fillRect/>
          </a:stretch>
        </p:blipFill>
        <p:spPr>
          <a:xfrm>
            <a:off x="2639012" y="297649"/>
            <a:ext cx="3865973" cy="4548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263A"/>
        </a:solidFill>
      </p:bgPr>
    </p:bg>
    <p:spTree>
      <p:nvGrpSpPr>
        <p:cNvPr id="103" name="Shape 103"/>
        <p:cNvGrpSpPr/>
        <p:nvPr/>
      </p:nvGrpSpPr>
      <p:grpSpPr>
        <a:xfrm>
          <a:off x="0" y="0"/>
          <a:ext cx="0" cy="0"/>
          <a:chOff x="0" y="0"/>
          <a:chExt cx="0" cy="0"/>
        </a:xfrm>
      </p:grpSpPr>
      <p:pic>
        <p:nvPicPr>
          <p:cNvPr id="104" name="Google Shape;104;p19"/>
          <p:cNvPicPr preferRelativeResize="0"/>
          <p:nvPr/>
        </p:nvPicPr>
        <p:blipFill>
          <a:blip r:embed="rId3">
            <a:alphaModFix/>
          </a:blip>
          <a:stretch>
            <a:fillRect/>
          </a:stretch>
        </p:blipFill>
        <p:spPr>
          <a:xfrm>
            <a:off x="152400" y="152400"/>
            <a:ext cx="8839199" cy="476459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263A"/>
        </a:solidFill>
      </p:bgPr>
    </p:bg>
    <p:spTree>
      <p:nvGrpSpPr>
        <p:cNvPr id="108" name="Shape 108"/>
        <p:cNvGrpSpPr/>
        <p:nvPr/>
      </p:nvGrpSpPr>
      <p:grpSpPr>
        <a:xfrm>
          <a:off x="0" y="0"/>
          <a:ext cx="0" cy="0"/>
          <a:chOff x="0" y="0"/>
          <a:chExt cx="0" cy="0"/>
        </a:xfrm>
      </p:grpSpPr>
      <p:sp>
        <p:nvSpPr>
          <p:cNvPr id="109" name="Google Shape;109;p20"/>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Open Sans"/>
                <a:ea typeface="Open Sans"/>
                <a:cs typeface="Open Sans"/>
                <a:sym typeface="Open Sans"/>
              </a:rPr>
              <a:t>How much water do you use?</a:t>
            </a:r>
            <a:endParaRPr b="1">
              <a:solidFill>
                <a:schemeClr val="lt1"/>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